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77" r:id="rId3"/>
    <p:sldId id="256" r:id="rId4"/>
    <p:sldId id="258" r:id="rId5"/>
    <p:sldId id="260" r:id="rId6"/>
    <p:sldId id="261" r:id="rId7"/>
    <p:sldId id="265" r:id="rId8"/>
    <p:sldId id="266" r:id="rId9"/>
    <p:sldId id="267" r:id="rId10"/>
    <p:sldId id="262" r:id="rId11"/>
    <p:sldId id="263" r:id="rId12"/>
    <p:sldId id="264" r:id="rId13"/>
    <p:sldId id="269" r:id="rId14"/>
    <p:sldId id="270" r:id="rId15"/>
    <p:sldId id="268" r:id="rId16"/>
    <p:sldId id="271" r:id="rId17"/>
    <p:sldId id="273" r:id="rId18"/>
    <p:sldId id="274" r:id="rId19"/>
    <p:sldId id="278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038" y="6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9F495-8A7E-4D7C-BB6A-9F713DA6BF5F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7B803-5FCA-474D-9C85-BE7A636F0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899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24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1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the demo with wood MLC &amp; light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22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Sagittal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90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Sagittal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51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21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Ideally, we want to minimize the dose on OARs while meeting the DVH objectives.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practice, meeting all DVH objectives isn’t possible, so we try to </a:t>
            </a:r>
            <a:r>
              <a:rPr lang="en-US" dirty="0" err="1"/>
              <a:t>to</a:t>
            </a:r>
            <a:r>
              <a:rPr lang="en-US" dirty="0"/>
              <a:t> be as close as possible to meeting them.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46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FCFF3-BFDD-D1F5-5C8D-ECF6ED7354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C509AC-04E1-5DAB-41C3-B96FDA8206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87163-3A91-EC3F-FD73-63A2FDC65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806D8-FBE7-7A75-BEC7-679412AFA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365BC-5DC1-4DBF-4DD6-3830F0D5F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21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EDC3A-FA32-52A0-9560-9BBB3A85D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BC465F-93F5-36C9-79E2-47F06FA7B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27476-2FE1-3A12-2784-93523FA97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99D69-5978-506E-16E1-B4D93B9A0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FFD8E-A0C4-21C5-751D-229F858B5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916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853C49-70C8-7E5E-DB9C-C8BE0D1F26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C93CA9-408D-83A3-7AC7-8D7A543D82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C94B2-95B0-EC0B-2671-E089C9340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2573B-7021-7B4E-3CB5-553D0ACA0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09E8E-7744-8527-C534-EF104DFFF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07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D3170-711F-6367-22B2-EEFD9CEC7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937A4-6643-FB07-F207-EC25A1DB8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D9E17-0AA8-AA8C-B16A-E7DE6A861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DD91B-22CD-5FF8-008A-93B80DA03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2D0A0-B21D-7C35-07BF-DD3C3A782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531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4046A-0E3F-01B2-A4C7-E714185BE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DC85F-CFF3-03EC-14A1-531F119F3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C3A5F-6102-861E-5469-4865DDB72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59E16-429B-AEA7-4B25-C6A0A1274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3D623-09C8-73E0-6B72-50B7DF245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54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1B273-FD2A-60C7-6D59-76E67D7E7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CE7D5-7BBB-63E3-A4F9-477BC38F4A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57600-4E11-2F94-DEF1-62625BDF6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6C406-DDDD-E045-C185-13B5A0AF1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E7D81-4B53-E305-AABF-A26848A56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7F48E7-48D2-40D0-1EF4-DD180876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85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CEFE-8896-DA23-D3D8-063A2FD49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8EBB-F15C-3663-468C-B2208110A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E3594-7B37-0DBA-4419-763FB697E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493BFA-5CE7-CAD3-3AD0-4487A55428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B36A98-5D4F-B731-9D38-0FF6D352F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A20C42-BCAF-257C-B537-9F6971516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D5C1B5-C512-F7F9-C0AA-B72D69DC6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F7EC4B-7463-941C-1923-F4F49A337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61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3DB0-8DE1-B75F-5D6A-1C92FDA7C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CF0A10-889A-0E0D-8D37-E3D1E49E0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55B799-27EA-29FA-7AB0-86B184C18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61415E-E49B-0D06-F286-0032ADD25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963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762D0D-F71F-C366-E77C-5042A1ECD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4EE95-D90B-9347-7825-0F206BC56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2B774-A64B-42BE-49F5-9758790B7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6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E53D8-0003-301E-5DE9-D17E19DA4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B537D-EBCE-8331-9EAB-9734E303C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01344-A150-6CC3-C941-6D1CB3141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65CEDD-ED9B-860E-DEA2-1090F07FA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5DAE9-A1A4-39B5-5EE5-38E177515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AC903-B86C-EF4F-E9D2-B2B41BF6D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37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2CF18-E30F-8E60-1C52-3D33CBFDB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0CA4AB-9BEC-D7BB-EC16-97D6EB5BD9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DE0DAF-8C40-3831-74D9-5248B85B1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41BB1-236D-7042-966D-20150C0C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F4D072-652D-316E-E78F-754B8BA1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F8F688-4578-A286-6854-784ED0EE0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28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FF3BF3-8FAB-CDD3-955C-0A204F071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82C17-F594-A242-F293-829325DFB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26BE8-518F-24F1-6A89-73F45244F5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71143-33BF-4742-A7FE-4AF5F663F876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A6E57-ACE5-C4DD-82F0-D06CD68FB1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542C5-A8F1-7200-D0B3-1882BC78D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88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jpg"/><Relationship Id="rId11" Type="http://schemas.openxmlformats.org/officeDocument/2006/relationships/image" Target="../media/image9.sv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6.sv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9.sv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5.png"/><Relationship Id="rId7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8D726-0BF3-4422-F231-7D92A64904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fire oncologists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E15AFE-CAE1-7D61-232A-59B18B552A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3852485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Spreading rays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F6933A-C841-4F91-AC32-9AEC69E39A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66754" y="3429000"/>
            <a:ext cx="3658491" cy="1914525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F5A9AD-11A6-B4DD-850D-CAD6CCB852FB}"/>
              </a:ext>
            </a:extLst>
          </p:cNvPr>
          <p:cNvCxnSpPr/>
          <p:nvPr/>
        </p:nvCxnSpPr>
        <p:spPr>
          <a:xfrm>
            <a:off x="6115050" y="1895475"/>
            <a:ext cx="0" cy="131445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0FD8E2-E522-EC16-8C54-13646BE6C442}"/>
              </a:ext>
            </a:extLst>
          </p:cNvPr>
          <p:cNvCxnSpPr>
            <a:cxnSpLocks/>
          </p:cNvCxnSpPr>
          <p:nvPr/>
        </p:nvCxnSpPr>
        <p:spPr>
          <a:xfrm>
            <a:off x="3038029" y="24145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E604C5-B200-F58D-9A4B-969286D520D1}"/>
              </a:ext>
            </a:extLst>
          </p:cNvPr>
          <p:cNvCxnSpPr>
            <a:cxnSpLocks/>
          </p:cNvCxnSpPr>
          <p:nvPr/>
        </p:nvCxnSpPr>
        <p:spPr>
          <a:xfrm flipH="1">
            <a:off x="8115745" y="24145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A46779-DF74-B3D6-F007-42BE36F3E12C}"/>
              </a:ext>
            </a:extLst>
          </p:cNvPr>
          <p:cNvCxnSpPr>
            <a:cxnSpLocks/>
          </p:cNvCxnSpPr>
          <p:nvPr/>
        </p:nvCxnSpPr>
        <p:spPr>
          <a:xfrm flipV="1">
            <a:off x="3038029" y="53435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A2D3EC-F23C-AA7B-4AE4-BB34B2F0F8E4}"/>
              </a:ext>
            </a:extLst>
          </p:cNvPr>
          <p:cNvCxnSpPr>
            <a:cxnSpLocks/>
          </p:cNvCxnSpPr>
          <p:nvPr/>
        </p:nvCxnSpPr>
        <p:spPr>
          <a:xfrm flipH="1" flipV="1">
            <a:off x="8115745" y="53435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C90852-04F2-117D-5DFA-C69ADA763E35}"/>
              </a:ext>
            </a:extLst>
          </p:cNvPr>
          <p:cNvCxnSpPr>
            <a:cxnSpLocks/>
          </p:cNvCxnSpPr>
          <p:nvPr/>
        </p:nvCxnSpPr>
        <p:spPr>
          <a:xfrm flipH="1" flipV="1">
            <a:off x="6696075" y="56578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4DF4F3-841E-8D57-7683-E780F59ABDBF}"/>
              </a:ext>
            </a:extLst>
          </p:cNvPr>
          <p:cNvCxnSpPr>
            <a:cxnSpLocks/>
          </p:cNvCxnSpPr>
          <p:nvPr/>
        </p:nvCxnSpPr>
        <p:spPr>
          <a:xfrm flipV="1">
            <a:off x="5043264" y="56578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06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9C7B3-943C-FFE5-24A3-00A4127F7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Dose Spread</a:t>
            </a:r>
          </a:p>
        </p:txBody>
      </p:sp>
      <p:pic>
        <p:nvPicPr>
          <p:cNvPr id="5" name="Content Placeholder 4" descr="A picture containing light&#10;&#10;Description automatically generated">
            <a:extLst>
              <a:ext uri="{FF2B5EF4-FFF2-40B4-BE49-F238E27FC236}">
                <a16:creationId xmlns:a16="http://schemas.microsoft.com/office/drawing/2014/main" id="{A51FA781-2CF6-4E77-9819-0E01407DC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4" b="14338"/>
          <a:stretch/>
        </p:blipFill>
        <p:spPr>
          <a:xfrm>
            <a:off x="828675" y="1690688"/>
            <a:ext cx="7296150" cy="4652945"/>
          </a:xfrm>
        </p:spPr>
      </p:pic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FA65F3C8-7B5F-67C4-EEC3-A1F286787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00912" y="3917148"/>
            <a:ext cx="2857500" cy="200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A8D253-D373-C233-AD82-99FE931ACA77}"/>
              </a:ext>
            </a:extLst>
          </p:cNvPr>
          <p:cNvSpPr txBox="1"/>
          <p:nvPr/>
        </p:nvSpPr>
        <p:spPr>
          <a:xfrm>
            <a:off x="8829675" y="2403744"/>
            <a:ext cx="718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 </a:t>
            </a:r>
            <a:r>
              <a:rPr lang="en-US" dirty="0" err="1"/>
              <a:t>Gy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7B0A2-A024-4B8D-407B-CF4DADB73FE8}"/>
              </a:ext>
            </a:extLst>
          </p:cNvPr>
          <p:cNvSpPr txBox="1"/>
          <p:nvPr/>
        </p:nvSpPr>
        <p:spPr>
          <a:xfrm>
            <a:off x="8829675" y="5261245"/>
            <a:ext cx="601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</a:t>
            </a:r>
            <a:r>
              <a:rPr lang="en-US" dirty="0" err="1"/>
              <a:t>Gy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70EBA5-2CD6-5B28-C520-2376D94A0D5E}"/>
              </a:ext>
            </a:extLst>
          </p:cNvPr>
          <p:cNvSpPr txBox="1"/>
          <p:nvPr/>
        </p:nvSpPr>
        <p:spPr>
          <a:xfrm>
            <a:off x="9549652" y="2403744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“high dose”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89B537-DC34-B2B1-BA0D-A84A8F6C5B9E}"/>
              </a:ext>
            </a:extLst>
          </p:cNvPr>
          <p:cNvSpPr txBox="1"/>
          <p:nvPr/>
        </p:nvSpPr>
        <p:spPr>
          <a:xfrm>
            <a:off x="9630956" y="5261245"/>
            <a:ext cx="1203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“low dose”</a:t>
            </a:r>
          </a:p>
        </p:txBody>
      </p:sp>
    </p:spTree>
    <p:extLst>
      <p:ext uri="{BB962C8B-B14F-4D97-AF65-F5344CB8AC3E}">
        <p14:creationId xmlns:p14="http://schemas.microsoft.com/office/powerpoint/2010/main" val="2817841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"/>
            <a:ext cx="10515600" cy="1314450"/>
          </a:xfrm>
        </p:spPr>
        <p:txBody>
          <a:bodyPr/>
          <a:lstStyle/>
          <a:p>
            <a:r>
              <a:rPr lang="en-US" dirty="0"/>
              <a:t>Problem complexity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F6933A-C841-4F91-AC32-9AEC69E39A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66754" y="3213100"/>
            <a:ext cx="3658491" cy="1914525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F5A9AD-11A6-B4DD-850D-CAD6CCB852FB}"/>
              </a:ext>
            </a:extLst>
          </p:cNvPr>
          <p:cNvCxnSpPr/>
          <p:nvPr/>
        </p:nvCxnSpPr>
        <p:spPr>
          <a:xfrm>
            <a:off x="6115050" y="1679575"/>
            <a:ext cx="0" cy="131445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0FD8E2-E522-EC16-8C54-13646BE6C442}"/>
              </a:ext>
            </a:extLst>
          </p:cNvPr>
          <p:cNvCxnSpPr>
            <a:cxnSpLocks/>
          </p:cNvCxnSpPr>
          <p:nvPr/>
        </p:nvCxnSpPr>
        <p:spPr>
          <a:xfrm>
            <a:off x="3038029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E604C5-B200-F58D-9A4B-969286D520D1}"/>
              </a:ext>
            </a:extLst>
          </p:cNvPr>
          <p:cNvCxnSpPr>
            <a:cxnSpLocks/>
          </p:cNvCxnSpPr>
          <p:nvPr/>
        </p:nvCxnSpPr>
        <p:spPr>
          <a:xfrm flipH="1">
            <a:off x="8115745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A46779-DF74-B3D6-F007-42BE36F3E12C}"/>
              </a:ext>
            </a:extLst>
          </p:cNvPr>
          <p:cNvCxnSpPr>
            <a:cxnSpLocks/>
          </p:cNvCxnSpPr>
          <p:nvPr/>
        </p:nvCxnSpPr>
        <p:spPr>
          <a:xfrm flipV="1">
            <a:off x="3038029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A2D3EC-F23C-AA7B-4AE4-BB34B2F0F8E4}"/>
              </a:ext>
            </a:extLst>
          </p:cNvPr>
          <p:cNvCxnSpPr>
            <a:cxnSpLocks/>
          </p:cNvCxnSpPr>
          <p:nvPr/>
        </p:nvCxnSpPr>
        <p:spPr>
          <a:xfrm flipH="1" flipV="1">
            <a:off x="8115745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C90852-04F2-117D-5DFA-C69ADA763E35}"/>
              </a:ext>
            </a:extLst>
          </p:cNvPr>
          <p:cNvCxnSpPr>
            <a:cxnSpLocks/>
          </p:cNvCxnSpPr>
          <p:nvPr/>
        </p:nvCxnSpPr>
        <p:spPr>
          <a:xfrm flipH="1" flipV="1">
            <a:off x="6696075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4DF4F3-841E-8D57-7683-E780F59ABDBF}"/>
              </a:ext>
            </a:extLst>
          </p:cNvPr>
          <p:cNvCxnSpPr>
            <a:cxnSpLocks/>
          </p:cNvCxnSpPr>
          <p:nvPr/>
        </p:nvCxnSpPr>
        <p:spPr>
          <a:xfrm flipV="1">
            <a:off x="5043264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B1D4A097-0640-FAEC-B304-E211AFA71B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0243" t="11212" r="24300" b="9943"/>
          <a:stretch/>
        </p:blipFill>
        <p:spPr>
          <a:xfrm>
            <a:off x="2019305" y="1476378"/>
            <a:ext cx="1133024" cy="108267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3E0D7D0-9377-7D51-A2D6-A94191B2DE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0243" t="11212" r="24300" b="9943"/>
          <a:stretch/>
        </p:blipFill>
        <p:spPr>
          <a:xfrm rot="16200000">
            <a:off x="1978040" y="5213584"/>
            <a:ext cx="1438051" cy="91052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5605CBD-9542-74F6-2905-38D9A3D2B0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0243" t="11212" r="24300" b="9943"/>
          <a:stretch/>
        </p:blipFill>
        <p:spPr>
          <a:xfrm>
            <a:off x="5664427" y="973252"/>
            <a:ext cx="825047" cy="78838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9D66FC7-7E91-AF2F-2D90-250922D69C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0243" t="11212" r="24300" b="9943"/>
          <a:stretch/>
        </p:blipFill>
        <p:spPr>
          <a:xfrm rot="10800000">
            <a:off x="9107599" y="1511300"/>
            <a:ext cx="1133024" cy="108267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B0B802D-6743-487E-718D-81A98A649F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0243" t="11212" r="24300" b="9943"/>
          <a:stretch/>
        </p:blipFill>
        <p:spPr>
          <a:xfrm rot="17730846" flipH="1">
            <a:off x="4703092" y="5920626"/>
            <a:ext cx="667856" cy="93345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895D37D-80D5-16A4-B0B9-B5446BB71E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0243" t="11212" r="24300" b="9943"/>
          <a:stretch/>
        </p:blipFill>
        <p:spPr>
          <a:xfrm rot="5400000">
            <a:off x="9246268" y="5039376"/>
            <a:ext cx="790575" cy="142128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F369FA5-66D5-DCC9-8CDD-F39787F210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0243" t="11212" r="24300" b="9943"/>
          <a:stretch/>
        </p:blipFill>
        <p:spPr>
          <a:xfrm rot="19482361">
            <a:off x="6977611" y="6069347"/>
            <a:ext cx="827342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2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C4BB-5FD9-25F7-5D74-D1DE2FEC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4" name="OrbitMITK">
            <a:hlinkClick r:id="" action="ppaction://media"/>
            <a:extLst>
              <a:ext uri="{FF2B5EF4-FFF2-40B4-BE49-F238E27FC236}">
                <a16:creationId xmlns:a16="http://schemas.microsoft.com/office/drawing/2014/main" id="{B3EA5319-03DC-6963-361B-3B3B11FDC1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4743" y="1325563"/>
            <a:ext cx="8802511" cy="495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1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C4BB-5FD9-25F7-5D74-D1DE2FEC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49C0DBD5-43E8-6C31-4144-D69E0CFF4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563"/>
            <a:ext cx="4531678" cy="4017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AD1634-3746-E98F-8D32-4799F53E8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725" y="1325563"/>
            <a:ext cx="7528275" cy="5532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A481F2-1C78-1235-24CB-44DC8FC5015F}"/>
              </a:ext>
            </a:extLst>
          </p:cNvPr>
          <p:cNvSpPr txBox="1"/>
          <p:nvPr/>
        </p:nvSpPr>
        <p:spPr>
          <a:xfrm>
            <a:off x="1302209" y="5343213"/>
            <a:ext cx="1927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 of “objectives”</a:t>
            </a:r>
          </a:p>
        </p:txBody>
      </p:sp>
    </p:spTree>
    <p:extLst>
      <p:ext uri="{BB962C8B-B14F-4D97-AF65-F5344CB8AC3E}">
        <p14:creationId xmlns:p14="http://schemas.microsoft.com/office/powerpoint/2010/main" val="400226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"/>
            <a:ext cx="10515600" cy="1314450"/>
          </a:xfrm>
        </p:spPr>
        <p:txBody>
          <a:bodyPr/>
          <a:lstStyle/>
          <a:p>
            <a:r>
              <a:rPr lang="en-US" dirty="0"/>
              <a:t>Mathematical formulation</a:t>
            </a:r>
          </a:p>
        </p:txBody>
      </p:sp>
      <p:pic>
        <p:nvPicPr>
          <p:cNvPr id="19" name="Content Placeholder 18" descr="Text&#10;&#10;Description automatically generated">
            <a:extLst>
              <a:ext uri="{FF2B5EF4-FFF2-40B4-BE49-F238E27FC236}">
                <a16:creationId xmlns:a16="http://schemas.microsoft.com/office/drawing/2014/main" id="{8E1E8791-A48E-B924-ED24-3CA9B310C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0580"/>
          <a:stretch/>
        </p:blipFill>
        <p:spPr>
          <a:xfrm>
            <a:off x="1195499" y="1314450"/>
            <a:ext cx="9839101" cy="554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16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"/>
            <a:ext cx="10515600" cy="1314450"/>
          </a:xfrm>
        </p:spPr>
        <p:txBody>
          <a:bodyPr/>
          <a:lstStyle/>
          <a:p>
            <a:r>
              <a:rPr lang="en-US" dirty="0"/>
              <a:t>Mathematical formulation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EA4323F-ADA9-1D01-46E1-351C9E2F9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" b="84677"/>
          <a:stretch/>
        </p:blipFill>
        <p:spPr>
          <a:xfrm>
            <a:off x="857250" y="1314451"/>
            <a:ext cx="10477500" cy="40640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E1FFE64-57CE-0A8B-45D0-EFFB956CDD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5422"/>
          <a:stretch/>
        </p:blipFill>
        <p:spPr>
          <a:xfrm>
            <a:off x="857250" y="4183745"/>
            <a:ext cx="10515600" cy="406401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1EBEABE-D4D7-D12F-9137-350A3AD368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76" t="36310" r="30030" b="44690"/>
          <a:stretch/>
        </p:blipFill>
        <p:spPr>
          <a:xfrm>
            <a:off x="3287714" y="4809462"/>
            <a:ext cx="5654671" cy="694796"/>
          </a:xfrm>
          <a:prstGeom prst="rect">
            <a:avLst/>
          </a:prstGeom>
        </p:spPr>
      </p:pic>
      <p:pic>
        <p:nvPicPr>
          <p:cNvPr id="9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FA8F8FD-01E2-E41B-6A3D-16995A5CFF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91" t="29790" r="29082" b="35598"/>
          <a:stretch/>
        </p:blipFill>
        <p:spPr>
          <a:xfrm>
            <a:off x="3543938" y="1720852"/>
            <a:ext cx="5104124" cy="1148881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2120F06C-A23B-AA5D-3927-27DF2C169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6597" y="2353037"/>
            <a:ext cx="1944913" cy="1724301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325ACAD-E0A3-13C0-AB56-35C138804262}"/>
              </a:ext>
            </a:extLst>
          </p:cNvPr>
          <p:cNvSpPr/>
          <p:nvPr/>
        </p:nvSpPr>
        <p:spPr>
          <a:xfrm>
            <a:off x="4366078" y="2800337"/>
            <a:ext cx="4690836" cy="475798"/>
          </a:xfrm>
          <a:custGeom>
            <a:avLst/>
            <a:gdLst>
              <a:gd name="connsiteX0" fmla="*/ 0 w 3497943"/>
              <a:gd name="connsiteY0" fmla="*/ 0 h 851335"/>
              <a:gd name="connsiteX1" fmla="*/ 1364343 w 3497943"/>
              <a:gd name="connsiteY1" fmla="*/ 798286 h 851335"/>
              <a:gd name="connsiteX2" fmla="*/ 3497943 w 3497943"/>
              <a:gd name="connsiteY2" fmla="*/ 711200 h 851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7943" h="851335">
                <a:moveTo>
                  <a:pt x="0" y="0"/>
                </a:moveTo>
                <a:cubicBezTo>
                  <a:pt x="390676" y="339876"/>
                  <a:pt x="781352" y="679753"/>
                  <a:pt x="1364343" y="798286"/>
                </a:cubicBezTo>
                <a:cubicBezTo>
                  <a:pt x="1947334" y="916819"/>
                  <a:pt x="2722638" y="814009"/>
                  <a:pt x="3497943" y="711200"/>
                </a:cubicBezTo>
              </a:path>
            </a:pathLst>
          </a:custGeom>
          <a:ln w="381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7FF3661D-53D2-7A4F-93CD-B78748F0C2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22" t="75315" r="57362" b="10796"/>
          <a:stretch/>
        </p:blipFill>
        <p:spPr>
          <a:xfrm>
            <a:off x="3287714" y="5670023"/>
            <a:ext cx="2387097" cy="5814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615EC2-066A-73AF-A7E8-BE0EC4584C95}"/>
                  </a:ext>
                </a:extLst>
              </p:cNvPr>
              <p:cNvSpPr txBox="1"/>
              <p:nvPr/>
            </p:nvSpPr>
            <p:spPr>
              <a:xfrm>
                <a:off x="5800051" y="6232370"/>
                <a:ext cx="55336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</a:rPr>
                  <a:t>if constraint is not satisfied for structure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</a:rPr>
                  <a:t>, else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615EC2-066A-73AF-A7E8-BE0EC4584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051" y="6232370"/>
                <a:ext cx="5533694" cy="369332"/>
              </a:xfrm>
              <a:prstGeom prst="rect">
                <a:avLst/>
              </a:prstGeom>
              <a:blipFill>
                <a:blip r:embed="rId6"/>
                <a:stretch>
                  <a:fillRect l="-88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932AA18-C77F-574F-F4F0-96298A8FD1C3}"/>
              </a:ext>
            </a:extLst>
          </p:cNvPr>
          <p:cNvSpPr/>
          <p:nvPr/>
        </p:nvSpPr>
        <p:spPr>
          <a:xfrm>
            <a:off x="4718512" y="6232370"/>
            <a:ext cx="1081539" cy="250237"/>
          </a:xfrm>
          <a:custGeom>
            <a:avLst/>
            <a:gdLst>
              <a:gd name="connsiteX0" fmla="*/ 0 w 3497943"/>
              <a:gd name="connsiteY0" fmla="*/ 0 h 851335"/>
              <a:gd name="connsiteX1" fmla="*/ 1364343 w 3497943"/>
              <a:gd name="connsiteY1" fmla="*/ 798286 h 851335"/>
              <a:gd name="connsiteX2" fmla="*/ 3497943 w 3497943"/>
              <a:gd name="connsiteY2" fmla="*/ 711200 h 851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7943" h="851335">
                <a:moveTo>
                  <a:pt x="0" y="0"/>
                </a:moveTo>
                <a:cubicBezTo>
                  <a:pt x="390676" y="339876"/>
                  <a:pt x="781352" y="679753"/>
                  <a:pt x="1364343" y="798286"/>
                </a:cubicBezTo>
                <a:cubicBezTo>
                  <a:pt x="1947334" y="916819"/>
                  <a:pt x="2722638" y="814009"/>
                  <a:pt x="3497943" y="711200"/>
                </a:cubicBezTo>
              </a:path>
            </a:pathLst>
          </a:custGeom>
          <a:ln w="381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62A1DA-6A7C-1BE1-B8C8-503B0494EB9A}"/>
              </a:ext>
            </a:extLst>
          </p:cNvPr>
          <p:cNvSpPr/>
          <p:nvPr/>
        </p:nvSpPr>
        <p:spPr>
          <a:xfrm>
            <a:off x="5295278" y="4849432"/>
            <a:ext cx="504773" cy="48319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58C2E0-15B4-1A5D-3EA7-5F15A0F45743}"/>
              </a:ext>
            </a:extLst>
          </p:cNvPr>
          <p:cNvSpPr/>
          <p:nvPr/>
        </p:nvSpPr>
        <p:spPr>
          <a:xfrm>
            <a:off x="7015019" y="4849432"/>
            <a:ext cx="504773" cy="48319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3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16" grpId="0" animBg="1"/>
      <p:bldP spid="17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Workflow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5" y="1690688"/>
            <a:ext cx="5029200" cy="185261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546" y="2212131"/>
            <a:ext cx="587007" cy="5870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B171EB-73A4-86DF-C0E6-20DAAFA7F39E}"/>
              </a:ext>
            </a:extLst>
          </p:cNvPr>
          <p:cNvSpPr txBox="1"/>
          <p:nvPr/>
        </p:nvSpPr>
        <p:spPr>
          <a:xfrm>
            <a:off x="4456546" y="4358247"/>
            <a:ext cx="2888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 from dosimetrist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Weights of each objective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901012" y="3056052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596" y="2212130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46" y="2212130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FB4FADFA-ED9C-6456-DB2D-A2DA1D54B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155" y="4206585"/>
            <a:ext cx="902391" cy="90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Automatization try </a:t>
            </a:r>
            <a:r>
              <a:rPr lang="en-US" i="1" dirty="0"/>
              <a:t>“baseline”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5" y="1690688"/>
            <a:ext cx="5029200" cy="185261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546" y="2212131"/>
            <a:ext cx="587007" cy="58700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</p:cNvCxnSpPr>
          <p:nvPr/>
        </p:nvCxnSpPr>
        <p:spPr>
          <a:xfrm flipV="1">
            <a:off x="5901012" y="3056052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596" y="2212130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46" y="2212130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D3E2BB-5CD1-835F-7E88-66BD591090EF}"/>
              </a:ext>
            </a:extLst>
          </p:cNvPr>
          <p:cNvSpPr txBox="1"/>
          <p:nvPr/>
        </p:nvSpPr>
        <p:spPr>
          <a:xfrm>
            <a:off x="820230" y="4723997"/>
            <a:ext cx="3216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Fine tuning </a:t>
            </a:r>
            <a:r>
              <a:rPr lang="en-US" dirty="0"/>
              <a:t>of hyper parameters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455C40D-28E3-E9FF-8102-80694AE84098}"/>
              </a:ext>
            </a:extLst>
          </p:cNvPr>
          <p:cNvSpPr/>
          <p:nvPr/>
        </p:nvSpPr>
        <p:spPr>
          <a:xfrm>
            <a:off x="5015000" y="4339873"/>
            <a:ext cx="1772024" cy="113758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Meta-optimizer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8C01FC-80AB-B1CA-0788-DD6ED4F61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508" y="4689142"/>
            <a:ext cx="587007" cy="58700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3198F5-AD7B-D82D-2A11-CC262232E1BC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4037073" y="4908663"/>
            <a:ext cx="977927" cy="1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F0CD050-CCE8-6F8D-F9B8-BB7206610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301" y="5093329"/>
            <a:ext cx="902391" cy="90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3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3BB9C5F-54BE-9FF0-AED6-03833BFD116F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7654587" y="2616993"/>
            <a:ext cx="1066772" cy="203567"/>
          </a:xfrm>
          <a:prstGeom prst="straightConnector1">
            <a:avLst/>
          </a:prstGeom>
          <a:ln w="1905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(bis) Automatization try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4" y="1690688"/>
            <a:ext cx="3617845" cy="378676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407" y="2841994"/>
            <a:ext cx="587007" cy="58700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</p:cNvCxnSpPr>
          <p:nvPr/>
        </p:nvCxnSpPr>
        <p:spPr>
          <a:xfrm flipV="1">
            <a:off x="4529457" y="4533006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457" y="2841993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507" y="2841993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455C40D-28E3-E9FF-8102-80694AE84098}"/>
              </a:ext>
            </a:extLst>
          </p:cNvPr>
          <p:cNvSpPr/>
          <p:nvPr/>
        </p:nvSpPr>
        <p:spPr>
          <a:xfrm>
            <a:off x="3643445" y="5841551"/>
            <a:ext cx="1772024" cy="45449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Sets of Weights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6D4A47E-3FC2-F32E-5D0B-0FF9D2804005}"/>
              </a:ext>
            </a:extLst>
          </p:cNvPr>
          <p:cNvSpPr/>
          <p:nvPr/>
        </p:nvSpPr>
        <p:spPr>
          <a:xfrm>
            <a:off x="7160244" y="1404938"/>
            <a:ext cx="533400" cy="9048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u="sng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DC6D151-0DF9-CBC8-A52F-5D4C923F5E8C}"/>
              </a:ext>
            </a:extLst>
          </p:cNvPr>
          <p:cNvSpPr/>
          <p:nvPr/>
        </p:nvSpPr>
        <p:spPr>
          <a:xfrm>
            <a:off x="7160244" y="2556068"/>
            <a:ext cx="533400" cy="9048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18A215D-70CC-0A24-3F8C-C41EDFC6C6A1}"/>
              </a:ext>
            </a:extLst>
          </p:cNvPr>
          <p:cNvSpPr/>
          <p:nvPr/>
        </p:nvSpPr>
        <p:spPr>
          <a:xfrm>
            <a:off x="7160244" y="3707198"/>
            <a:ext cx="533400" cy="9048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5EB316-5052-848E-C315-52321260131B}"/>
              </a:ext>
            </a:extLst>
          </p:cNvPr>
          <p:cNvSpPr/>
          <p:nvPr/>
        </p:nvSpPr>
        <p:spPr>
          <a:xfrm>
            <a:off x="7160244" y="4858329"/>
            <a:ext cx="533400" cy="9048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pic>
        <p:nvPicPr>
          <p:cNvPr id="22" name="Picture 21" descr="A person in a white coat&#10;&#10;Description automatically generated with medium confidence">
            <a:extLst>
              <a:ext uri="{FF2B5EF4-FFF2-40B4-BE49-F238E27FC236}">
                <a16:creationId xmlns:a16="http://schemas.microsoft.com/office/drawing/2014/main" id="{A6A3517B-6AE8-DF85-1FA3-4137E90E5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734" y="3882755"/>
            <a:ext cx="1300501" cy="1300501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84A36CDE-C82E-31FF-FB81-DC3507B942F8}"/>
              </a:ext>
            </a:extLst>
          </p:cNvPr>
          <p:cNvSpPr/>
          <p:nvPr/>
        </p:nvSpPr>
        <p:spPr>
          <a:xfrm>
            <a:off x="7160244" y="2556067"/>
            <a:ext cx="533400" cy="904875"/>
          </a:xfrm>
          <a:prstGeom prst="ellipse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43625BD-A961-C68D-5D78-3F4A8AB30348}"/>
              </a:ext>
            </a:extLst>
          </p:cNvPr>
          <p:cNvSpPr/>
          <p:nvPr/>
        </p:nvSpPr>
        <p:spPr>
          <a:xfrm>
            <a:off x="7734300" y="3019425"/>
            <a:ext cx="1000125" cy="1000125"/>
          </a:xfrm>
          <a:custGeom>
            <a:avLst/>
            <a:gdLst>
              <a:gd name="connsiteX0" fmla="*/ 1000125 w 1000125"/>
              <a:gd name="connsiteY0" fmla="*/ 1000125 h 1000125"/>
              <a:gd name="connsiteX1" fmla="*/ 619125 w 1000125"/>
              <a:gd name="connsiteY1" fmla="*/ 295275 h 1000125"/>
              <a:gd name="connsiteX2" fmla="*/ 0 w 1000125"/>
              <a:gd name="connsiteY2" fmla="*/ 0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0125" h="1000125">
                <a:moveTo>
                  <a:pt x="1000125" y="1000125"/>
                </a:moveTo>
                <a:cubicBezTo>
                  <a:pt x="892968" y="731043"/>
                  <a:pt x="785812" y="461962"/>
                  <a:pt x="619125" y="295275"/>
                </a:cubicBezTo>
                <a:cubicBezTo>
                  <a:pt x="452438" y="128588"/>
                  <a:pt x="226219" y="64294"/>
                  <a:pt x="0" y="0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A6333C-25D3-B5C6-8DF8-AADE87420D27}"/>
              </a:ext>
            </a:extLst>
          </p:cNvPr>
          <p:cNvSpPr txBox="1"/>
          <p:nvPr/>
        </p:nvSpPr>
        <p:spPr>
          <a:xfrm>
            <a:off x="7086145" y="169986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Dose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B469F5-2674-3713-4C38-1F3A3FFA21A7}"/>
              </a:ext>
            </a:extLst>
          </p:cNvPr>
          <p:cNvSpPr txBox="1"/>
          <p:nvPr/>
        </p:nvSpPr>
        <p:spPr>
          <a:xfrm>
            <a:off x="7084240" y="285037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Dose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A11804-C1F4-FFA0-EF0E-A31B657BB047}"/>
              </a:ext>
            </a:extLst>
          </p:cNvPr>
          <p:cNvSpPr txBox="1"/>
          <p:nvPr/>
        </p:nvSpPr>
        <p:spPr>
          <a:xfrm>
            <a:off x="7085297" y="4007441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Dose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3B63AE-896F-4063-2BB2-B7A487B50CC7}"/>
              </a:ext>
            </a:extLst>
          </p:cNvPr>
          <p:cNvSpPr txBox="1"/>
          <p:nvPr/>
        </p:nvSpPr>
        <p:spPr>
          <a:xfrm>
            <a:off x="7084239" y="5158575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Dose 4</a:t>
            </a:r>
          </a:p>
        </p:txBody>
      </p:sp>
    </p:spTree>
    <p:extLst>
      <p:ext uri="{BB962C8B-B14F-4D97-AF65-F5344CB8AC3E}">
        <p14:creationId xmlns:p14="http://schemas.microsoft.com/office/powerpoint/2010/main" val="317887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8D726-0BF3-4422-F231-7D92A64904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Automatic Optimization of Radiotherapy Treatments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E15AFE-CAE1-7D61-232A-59B18B552A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2610252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Automatization try </a:t>
            </a:r>
            <a:r>
              <a:rPr lang="en-US" i="1" dirty="0"/>
              <a:t>(work in progress)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5" y="1690688"/>
            <a:ext cx="5029200" cy="185261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546" y="2212131"/>
            <a:ext cx="587007" cy="58700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</p:cNvCxnSpPr>
          <p:nvPr/>
        </p:nvCxnSpPr>
        <p:spPr>
          <a:xfrm flipV="1">
            <a:off x="5901012" y="3056052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F549EFF-79A9-D340-E1B2-D013FEFB7CCE}"/>
              </a:ext>
            </a:extLst>
          </p:cNvPr>
          <p:cNvSpPr/>
          <p:nvPr/>
        </p:nvSpPr>
        <p:spPr>
          <a:xfrm>
            <a:off x="5015000" y="4339873"/>
            <a:ext cx="1772024" cy="113758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RL Agent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596" y="2212130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46" y="2212130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22DFD068-57AE-A272-1392-1BD4F92C8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69304" y="4689142"/>
            <a:ext cx="663413" cy="6634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14A0C3-A6CC-2839-AD96-C8DF41848A07}"/>
              </a:ext>
            </a:extLst>
          </p:cNvPr>
          <p:cNvSpPr txBox="1"/>
          <p:nvPr/>
        </p:nvSpPr>
        <p:spPr>
          <a:xfrm>
            <a:off x="820230" y="4723997"/>
            <a:ext cx="332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Learning </a:t>
            </a:r>
            <a:r>
              <a:rPr lang="en-US" dirty="0"/>
              <a:t>based on previous cases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8AB335-3B2D-ABD5-CF72-1E3D0D53E5EF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4145499" y="4908663"/>
            <a:ext cx="869501" cy="1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>
            <a:extLst>
              <a:ext uri="{FF2B5EF4-FFF2-40B4-BE49-F238E27FC236}">
                <a16:creationId xmlns:a16="http://schemas.microsoft.com/office/drawing/2014/main" id="{08D3897C-AFAA-6A0A-BAA7-1A136E6A4C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01602" y="5093329"/>
            <a:ext cx="1011234" cy="101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0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8AE96A-B9D7-CC4A-A44F-A812FEA4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24406"/>
          </a:xfrm>
        </p:spPr>
        <p:txBody>
          <a:bodyPr/>
          <a:lstStyle/>
          <a:p>
            <a:pPr algn="ctr"/>
            <a:r>
              <a:rPr lang="en-US" dirty="0"/>
              <a:t>Cancer treatments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E1E36-1CE3-4072-63F8-A4141AB84C07}"/>
              </a:ext>
            </a:extLst>
          </p:cNvPr>
          <p:cNvSpPr txBox="1"/>
          <p:nvPr/>
        </p:nvSpPr>
        <p:spPr>
          <a:xfrm>
            <a:off x="1685220" y="1314145"/>
            <a:ext cx="183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Surgery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AC0DC-A17E-74CC-522C-ECF44A6194C3}"/>
              </a:ext>
            </a:extLst>
          </p:cNvPr>
          <p:cNvSpPr txBox="1"/>
          <p:nvPr/>
        </p:nvSpPr>
        <p:spPr>
          <a:xfrm>
            <a:off x="7692088" y="1339502"/>
            <a:ext cx="298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Chemotherapy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63D88D2-CAE3-58A6-C5E2-CD72F6967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0136" y="1356391"/>
            <a:ext cx="604085" cy="6040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43F70A-FF0B-FF80-20FB-E08DF76E63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84" y="2216576"/>
            <a:ext cx="5046591" cy="3364393"/>
          </a:xfrm>
          <a:prstGeom prst="rect">
            <a:avLst/>
          </a:prstGeom>
        </p:spPr>
      </p:pic>
      <p:pic>
        <p:nvPicPr>
          <p:cNvPr id="13" name="Picture 12" descr="A picture containing bandage, person, indoor, scissors&#10;&#10;Description automatically generated">
            <a:extLst>
              <a:ext uri="{FF2B5EF4-FFF2-40B4-BE49-F238E27FC236}">
                <a16:creationId xmlns:a16="http://schemas.microsoft.com/office/drawing/2014/main" id="{3482AE21-1B66-F7EF-8B73-C013FFC5F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857" y="2216576"/>
            <a:ext cx="4485857" cy="336439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4B8309D-F404-C3E8-D676-DE2CE9AB4A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20400" y="1314145"/>
            <a:ext cx="671688" cy="67168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933391-B07C-6683-2EA1-F365BB44D81C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604536" y="707923"/>
            <a:ext cx="1269374" cy="606222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8B2545-2EA3-ED70-665F-73BFC77AC3A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318092" y="707923"/>
            <a:ext cx="867270" cy="631579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0DAA507-F22A-C494-9795-7B0734ABF85B}"/>
              </a:ext>
            </a:extLst>
          </p:cNvPr>
          <p:cNvSpPr txBox="1"/>
          <p:nvPr/>
        </p:nvSpPr>
        <p:spPr>
          <a:xfrm>
            <a:off x="1052283" y="5577815"/>
            <a:ext cx="5601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+: Safe (little damage to healthy tissues)</a:t>
            </a:r>
          </a:p>
          <a:p>
            <a:r>
              <a:rPr lang="en-US" sz="2400" dirty="0"/>
              <a:t>-: Tumor needs to be localized &amp; accessible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BB2428-18B9-CABE-D095-AA434B13BA43}"/>
              </a:ext>
            </a:extLst>
          </p:cNvPr>
          <p:cNvSpPr txBox="1"/>
          <p:nvPr/>
        </p:nvSpPr>
        <p:spPr>
          <a:xfrm>
            <a:off x="6653857" y="5577815"/>
            <a:ext cx="4987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-: Heavy medicine on all the body</a:t>
            </a:r>
          </a:p>
          <a:p>
            <a:r>
              <a:rPr lang="en-US" sz="2400" dirty="0"/>
              <a:t>+: Tumor does </a:t>
            </a:r>
            <a:r>
              <a:rPr lang="en-US" sz="2400" b="1" dirty="0"/>
              <a:t>not</a:t>
            </a:r>
            <a:r>
              <a:rPr lang="en-US" sz="2400" dirty="0"/>
              <a:t> need to be localized</a:t>
            </a:r>
          </a:p>
        </p:txBody>
      </p:sp>
    </p:spTree>
    <p:extLst>
      <p:ext uri="{BB962C8B-B14F-4D97-AF65-F5344CB8AC3E}">
        <p14:creationId xmlns:p14="http://schemas.microsoft.com/office/powerpoint/2010/main" val="343924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9" grpId="0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0BB2428-18B9-CABE-D095-AA434B13BA43}"/>
              </a:ext>
            </a:extLst>
          </p:cNvPr>
          <p:cNvSpPr txBox="1"/>
          <p:nvPr/>
        </p:nvSpPr>
        <p:spPr>
          <a:xfrm>
            <a:off x="7204462" y="5100753"/>
            <a:ext cx="4987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-: Heavy medicine on all the body</a:t>
            </a:r>
          </a:p>
          <a:p>
            <a:r>
              <a:rPr lang="en-US" sz="2400" dirty="0"/>
              <a:t>+: Tumor does </a:t>
            </a:r>
            <a:r>
              <a:rPr lang="en-US" sz="2400" b="1" dirty="0"/>
              <a:t>not</a:t>
            </a:r>
            <a:r>
              <a:rPr lang="en-US" sz="2400" dirty="0"/>
              <a:t> need to be localized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8B2545-2EA3-ED70-665F-73BFC77AC3A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232270" y="599768"/>
            <a:ext cx="2467262" cy="73973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933391-B07C-6683-2EA1-F365BB44D81C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923216" y="599768"/>
            <a:ext cx="3036513" cy="714377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A4B8309D-F404-C3E8-D676-DE2CE9AB4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4570" y="1314145"/>
            <a:ext cx="671688" cy="671688"/>
          </a:xfrm>
          <a:prstGeom prst="rect">
            <a:avLst/>
          </a:prstGeom>
        </p:spPr>
      </p:pic>
      <p:pic>
        <p:nvPicPr>
          <p:cNvPr id="13" name="Picture 12" descr="A picture containing bandage, person, indoor, scissors&#10;&#10;Description automatically generated">
            <a:extLst>
              <a:ext uri="{FF2B5EF4-FFF2-40B4-BE49-F238E27FC236}">
                <a16:creationId xmlns:a16="http://schemas.microsoft.com/office/drawing/2014/main" id="{3482AE21-1B66-F7EF-8B73-C013FFC5F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528" y="2300928"/>
            <a:ext cx="3757472" cy="281810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0DAA507-F22A-C494-9795-7B0734ABF85B}"/>
              </a:ext>
            </a:extLst>
          </p:cNvPr>
          <p:cNvSpPr txBox="1"/>
          <p:nvPr/>
        </p:nvSpPr>
        <p:spPr>
          <a:xfrm>
            <a:off x="56346" y="5117493"/>
            <a:ext cx="41708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+: Safe</a:t>
            </a:r>
          </a:p>
          <a:p>
            <a:r>
              <a:rPr lang="en-US" sz="2400" dirty="0"/>
              <a:t>-: Tumor needs to be localized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43F70A-FF0B-FF80-20FB-E08DF76E63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4168"/>
            <a:ext cx="4227157" cy="281810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63D88D2-CAE3-58A6-C5E2-CD72F6967D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8816" y="1356391"/>
            <a:ext cx="604085" cy="604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E1E36-1CE3-4072-63F8-A4141AB84C07}"/>
              </a:ext>
            </a:extLst>
          </p:cNvPr>
          <p:cNvSpPr txBox="1"/>
          <p:nvPr/>
        </p:nvSpPr>
        <p:spPr>
          <a:xfrm>
            <a:off x="3900" y="1314145"/>
            <a:ext cx="183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Surgery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AC0DC-A17E-74CC-522C-ECF44A6194C3}"/>
              </a:ext>
            </a:extLst>
          </p:cNvPr>
          <p:cNvSpPr txBox="1"/>
          <p:nvPr/>
        </p:nvSpPr>
        <p:spPr>
          <a:xfrm>
            <a:off x="9206258" y="1339502"/>
            <a:ext cx="298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Chemotherapy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A68EF9-366B-7143-1122-E3F72B271FE9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30991-F278-BEAD-C7E1-F6333D4AA982}"/>
              </a:ext>
            </a:extLst>
          </p:cNvPr>
          <p:cNvSpPr txBox="1"/>
          <p:nvPr/>
        </p:nvSpPr>
        <p:spPr>
          <a:xfrm>
            <a:off x="4382729" y="1467320"/>
            <a:ext cx="3426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Radiotherapy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37D9AA-BC23-93B6-7D12-FEEF9A3E5BA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095999" y="747772"/>
            <a:ext cx="1" cy="71954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Intensity-modulated radiation therapy (imrt): what is it, symptoms and  treatment | Top Doctors">
            <a:extLst>
              <a:ext uri="{FF2B5EF4-FFF2-40B4-BE49-F238E27FC236}">
                <a16:creationId xmlns:a16="http://schemas.microsoft.com/office/drawing/2014/main" id="{3156E593-E4D7-3B94-0E48-595B50A9E9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40" y="2100795"/>
            <a:ext cx="5760720" cy="38309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8AE96A-B9D7-CC4A-A44F-A812FEA4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496"/>
            <a:ext cx="10515600" cy="1024406"/>
          </a:xfrm>
        </p:spPr>
        <p:txBody>
          <a:bodyPr/>
          <a:lstStyle/>
          <a:p>
            <a:pPr algn="ctr"/>
            <a:r>
              <a:rPr lang="en-US" dirty="0"/>
              <a:t>Cancer treatments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27AC21A-40AF-B9C6-998E-CEFCC1127F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09400" y="1467320"/>
            <a:ext cx="702040" cy="70204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C2D6FB0-DC05-6201-EE65-6C4696D846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3880559" y="1467320"/>
            <a:ext cx="702040" cy="702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FA761F-9111-B31F-6168-D19CE2C3E2F6}"/>
              </a:ext>
            </a:extLst>
          </p:cNvPr>
          <p:cNvSpPr txBox="1"/>
          <p:nvPr/>
        </p:nvSpPr>
        <p:spPr>
          <a:xfrm>
            <a:off x="3215639" y="5936583"/>
            <a:ext cx="576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+: Relatively safe (most tissues are spared)</a:t>
            </a:r>
          </a:p>
          <a:p>
            <a:r>
              <a:rPr lang="en-US" sz="2400" dirty="0"/>
              <a:t>-: Tumor needs to be (relatively) localized</a:t>
            </a:r>
          </a:p>
        </p:txBody>
      </p:sp>
    </p:spTree>
    <p:extLst>
      <p:ext uri="{BB962C8B-B14F-4D97-AF65-F5344CB8AC3E}">
        <p14:creationId xmlns:p14="http://schemas.microsoft.com/office/powerpoint/2010/main" val="4633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41E1-7061-558C-3EA1-E1FA155B2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34000" cy="1325563"/>
          </a:xfrm>
        </p:spPr>
        <p:txBody>
          <a:bodyPr/>
          <a:lstStyle/>
          <a:p>
            <a:r>
              <a:rPr lang="en-US" dirty="0"/>
              <a:t>Waves are like…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65992D5-731C-18E2-0F8C-69218EF7441D}"/>
              </a:ext>
            </a:extLst>
          </p:cNvPr>
          <p:cNvSpPr txBox="1">
            <a:spLocks/>
          </p:cNvSpPr>
          <p:nvPr/>
        </p:nvSpPr>
        <p:spPr>
          <a:xfrm>
            <a:off x="6096000" y="365124"/>
            <a:ext cx="5170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Poison!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2B67CBE6-0745-F67D-AD46-B0636638CA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0298" y="1825625"/>
            <a:ext cx="4017404" cy="4351338"/>
          </a:xfrm>
        </p:spPr>
      </p:pic>
      <p:pic>
        <p:nvPicPr>
          <p:cNvPr id="7" name="Content Placeholder 6" descr="A picture containing cup, coffee, indoor&#10;&#10;Description automatically generated">
            <a:extLst>
              <a:ext uri="{FF2B5EF4-FFF2-40B4-BE49-F238E27FC236}">
                <a16:creationId xmlns:a16="http://schemas.microsoft.com/office/drawing/2014/main" id="{D39D5EE4-9A8A-DFFF-5F57-2DBCD3FB44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137" y="1924554"/>
            <a:ext cx="1800476" cy="4153480"/>
          </a:xfrm>
        </p:spPr>
      </p:pic>
    </p:spTree>
    <p:extLst>
      <p:ext uri="{BB962C8B-B14F-4D97-AF65-F5344CB8AC3E}">
        <p14:creationId xmlns:p14="http://schemas.microsoft.com/office/powerpoint/2010/main" val="42680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15AF5C0-48FD-9495-1396-BC8D9E94C901}"/>
              </a:ext>
            </a:extLst>
          </p:cNvPr>
          <p:cNvCxnSpPr>
            <a:cxnSpLocks/>
          </p:cNvCxnSpPr>
          <p:nvPr/>
        </p:nvCxnSpPr>
        <p:spPr>
          <a:xfrm>
            <a:off x="3571240" y="4369816"/>
            <a:ext cx="7574643" cy="2360295"/>
          </a:xfrm>
          <a:prstGeom prst="line">
            <a:avLst/>
          </a:prstGeom>
          <a:ln w="165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D7F70C0-405F-3744-5A2A-83B4608979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1023256" y="1615871"/>
            <a:ext cx="4811486" cy="4811486"/>
          </a:xfr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0E0BA6E-32CE-1B44-9DBD-465F2649818E}"/>
              </a:ext>
            </a:extLst>
          </p:cNvPr>
          <p:cNvCxnSpPr>
            <a:cxnSpLocks/>
          </p:cNvCxnSpPr>
          <p:nvPr/>
        </p:nvCxnSpPr>
        <p:spPr>
          <a:xfrm>
            <a:off x="3627120" y="4392736"/>
            <a:ext cx="1932432" cy="601821"/>
          </a:xfrm>
          <a:prstGeom prst="line">
            <a:avLst/>
          </a:prstGeom>
          <a:ln w="165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F3741E1-7061-558C-3EA1-E1FA155B2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30544" cy="1325563"/>
          </a:xfrm>
        </p:spPr>
        <p:txBody>
          <a:bodyPr/>
          <a:lstStyle/>
          <a:p>
            <a:r>
              <a:rPr lang="en-US" dirty="0"/>
              <a:t>Targeting the tumor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D157EA6-4E46-49D0-537E-F7CB1A3A075F}"/>
              </a:ext>
            </a:extLst>
          </p:cNvPr>
          <p:cNvCxnSpPr>
            <a:cxnSpLocks/>
            <a:endCxn id="14" idx="3"/>
          </p:cNvCxnSpPr>
          <p:nvPr/>
        </p:nvCxnSpPr>
        <p:spPr>
          <a:xfrm>
            <a:off x="2737810" y="4007087"/>
            <a:ext cx="8430933" cy="14533"/>
          </a:xfrm>
          <a:prstGeom prst="line">
            <a:avLst/>
          </a:prstGeom>
          <a:ln w="2032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6C726FD-9B82-7C80-5EF3-21D2A2C4772B}"/>
              </a:ext>
            </a:extLst>
          </p:cNvPr>
          <p:cNvCxnSpPr>
            <a:cxnSpLocks/>
          </p:cNvCxnSpPr>
          <p:nvPr/>
        </p:nvCxnSpPr>
        <p:spPr>
          <a:xfrm flipV="1">
            <a:off x="3627120" y="1615871"/>
            <a:ext cx="7447280" cy="2051889"/>
          </a:xfrm>
          <a:prstGeom prst="line">
            <a:avLst/>
          </a:prstGeom>
          <a:ln w="196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054D86F-281F-9B57-FC96-63E550C5055D}"/>
              </a:ext>
            </a:extLst>
          </p:cNvPr>
          <p:cNvCxnSpPr>
            <a:cxnSpLocks/>
          </p:cNvCxnSpPr>
          <p:nvPr/>
        </p:nvCxnSpPr>
        <p:spPr>
          <a:xfrm flipV="1">
            <a:off x="3627119" y="3090090"/>
            <a:ext cx="2046094" cy="577670"/>
          </a:xfrm>
          <a:prstGeom prst="line">
            <a:avLst/>
          </a:prstGeom>
          <a:ln w="196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D19231AB-CD18-DC78-FC8F-9B77DB516D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5268297" y="2693298"/>
            <a:ext cx="2653289" cy="2674686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377DC3A-FD81-3213-7D3E-24242CE076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6568" y="1247940"/>
            <a:ext cx="3922175" cy="5547359"/>
          </a:xfr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5527E1-443B-3BEE-A135-7B0B7A03E5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08685" y="3740474"/>
            <a:ext cx="445505" cy="41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6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8DEC-63BB-32C2-93E9-B749856B7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Multi-Leaf Collimator</a:t>
            </a:r>
          </a:p>
        </p:txBody>
      </p:sp>
      <p:pic>
        <p:nvPicPr>
          <p:cNvPr id="4" name="Picture 3" descr="A picture containing text, yellow&#10;&#10;Description automatically generated">
            <a:extLst>
              <a:ext uri="{FF2B5EF4-FFF2-40B4-BE49-F238E27FC236}">
                <a16:creationId xmlns:a16="http://schemas.microsoft.com/office/drawing/2014/main" id="{F105BECB-150D-ADB1-26BD-5626E5F1E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0" y="2959753"/>
            <a:ext cx="2752725" cy="2428875"/>
          </a:xfrm>
          <a:prstGeom prst="rect">
            <a:avLst/>
          </a:prstGeom>
        </p:spPr>
      </p:pic>
      <p:pic>
        <p:nvPicPr>
          <p:cNvPr id="6" name="Picture 5" descr="A picture containing indoor, linear accelerator, device, miller&#10;&#10;Description automatically generated">
            <a:extLst>
              <a:ext uri="{FF2B5EF4-FFF2-40B4-BE49-F238E27FC236}">
                <a16:creationId xmlns:a16="http://schemas.microsoft.com/office/drawing/2014/main" id="{42A4C165-6F5A-3C69-1D4F-890EDF7D1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031992" cy="4572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3034AA-40F0-80B8-5264-7C920D57605D}"/>
              </a:ext>
            </a:extLst>
          </p:cNvPr>
          <p:cNvCxnSpPr>
            <a:cxnSpLocks/>
          </p:cNvCxnSpPr>
          <p:nvPr/>
        </p:nvCxnSpPr>
        <p:spPr>
          <a:xfrm>
            <a:off x="1752600" y="2124075"/>
            <a:ext cx="1581150" cy="22860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379B8F3-057B-717F-D90B-2651FDF405C7}"/>
              </a:ext>
            </a:extLst>
          </p:cNvPr>
          <p:cNvSpPr/>
          <p:nvPr/>
        </p:nvSpPr>
        <p:spPr>
          <a:xfrm rot="19998805">
            <a:off x="2295525" y="3062288"/>
            <a:ext cx="819150" cy="40957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C8C33D-8D63-EA28-6BE1-595CD6FEC994}"/>
              </a:ext>
            </a:extLst>
          </p:cNvPr>
          <p:cNvSpPr/>
          <p:nvPr/>
        </p:nvSpPr>
        <p:spPr>
          <a:xfrm>
            <a:off x="3044825" y="2276400"/>
            <a:ext cx="5937250" cy="866849"/>
          </a:xfrm>
          <a:custGeom>
            <a:avLst/>
            <a:gdLst>
              <a:gd name="connsiteX0" fmla="*/ 0 w 5915025"/>
              <a:gd name="connsiteY0" fmla="*/ 790649 h 828749"/>
              <a:gd name="connsiteX1" fmla="*/ 3514725 w 5915025"/>
              <a:gd name="connsiteY1" fmla="*/ 74 h 828749"/>
              <a:gd name="connsiteX2" fmla="*/ 5915025 w 5915025"/>
              <a:gd name="connsiteY2" fmla="*/ 828749 h 8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15025" h="828749">
                <a:moveTo>
                  <a:pt x="0" y="790649"/>
                </a:moveTo>
                <a:cubicBezTo>
                  <a:pt x="1264444" y="392186"/>
                  <a:pt x="2528888" y="-6276"/>
                  <a:pt x="3514725" y="74"/>
                </a:cubicBezTo>
                <a:cubicBezTo>
                  <a:pt x="4500562" y="6424"/>
                  <a:pt x="5207793" y="417586"/>
                  <a:pt x="5915025" y="828749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9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A75542-21A2-20C3-CF71-DC746B6F7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595675"/>
            <a:ext cx="4243472" cy="484490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CF11783-9709-2C99-8456-D5FD40E20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2178" y="1595675"/>
            <a:ext cx="4243472" cy="48449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DC2BA-083F-0C21-6C78-02F1851272C7}"/>
              </a:ext>
            </a:extLst>
          </p:cNvPr>
          <p:cNvSpPr txBox="1"/>
          <p:nvPr/>
        </p:nvSpPr>
        <p:spPr>
          <a:xfrm>
            <a:off x="3068493" y="6440584"/>
            <a:ext cx="15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Ideal heatmap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549361-27EE-5BDC-8F8B-90372AA12A7B}"/>
              </a:ext>
            </a:extLst>
          </p:cNvPr>
          <p:cNvSpPr txBox="1"/>
          <p:nvPr/>
        </p:nvSpPr>
        <p:spPr>
          <a:xfrm>
            <a:off x="7761542" y="6440584"/>
            <a:ext cx="2104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Discretized heatmap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6FDBAF-E75B-A4CD-E6FE-083794F4E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Delivering precise doses</a:t>
            </a:r>
          </a:p>
        </p:txBody>
      </p:sp>
    </p:spTree>
    <p:extLst>
      <p:ext uri="{BB962C8B-B14F-4D97-AF65-F5344CB8AC3E}">
        <p14:creationId xmlns:p14="http://schemas.microsoft.com/office/powerpoint/2010/main" val="181917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BA52-B146-4B3C-0853-0D1B3C58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Delivering discretized dose</a:t>
            </a:r>
          </a:p>
        </p:txBody>
      </p:sp>
      <p:pic>
        <p:nvPicPr>
          <p:cNvPr id="6" name="Picture 5" descr="A picture containing text, tool, weapon, scissors&#10;&#10;Description automatically generated">
            <a:extLst>
              <a:ext uri="{FF2B5EF4-FFF2-40B4-BE49-F238E27FC236}">
                <a16:creationId xmlns:a16="http://schemas.microsoft.com/office/drawing/2014/main" id="{F3344CDE-F9FF-72AC-53FC-13916FFB8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180" y="3340135"/>
            <a:ext cx="1263457" cy="1323146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C6A9D0E-5F3A-0C23-ECFD-65BC6DFD2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166" y="3337718"/>
            <a:ext cx="1057573" cy="1325563"/>
          </a:xfrm>
          <a:prstGeom prst="rect">
            <a:avLst/>
          </a:prstGeom>
        </p:spPr>
      </p:pic>
      <p:pic>
        <p:nvPicPr>
          <p:cNvPr id="10" name="Picture 9" descr="A picture containing weapon, tool&#10;&#10;Description automatically generated">
            <a:extLst>
              <a:ext uri="{FF2B5EF4-FFF2-40B4-BE49-F238E27FC236}">
                <a16:creationId xmlns:a16="http://schemas.microsoft.com/office/drawing/2014/main" id="{BE8BAD29-00ED-70FB-11A3-597A19E98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3340135"/>
            <a:ext cx="1647449" cy="1323146"/>
          </a:xfrm>
          <a:prstGeom prst="rect">
            <a:avLst/>
          </a:prstGeom>
        </p:spPr>
      </p:pic>
      <p:pic>
        <p:nvPicPr>
          <p:cNvPr id="12" name="Picture 11" descr="A picture containing text, weapon&#10;&#10;Description automatically generated">
            <a:extLst>
              <a:ext uri="{FF2B5EF4-FFF2-40B4-BE49-F238E27FC236}">
                <a16:creationId xmlns:a16="http://schemas.microsoft.com/office/drawing/2014/main" id="{3C4683A5-248A-19ED-9EFA-BC6FCEF54B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778" y="3340135"/>
            <a:ext cx="1436872" cy="13231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039933-96DA-0FF1-F2B0-46B739855F1E}"/>
              </a:ext>
            </a:extLst>
          </p:cNvPr>
          <p:cNvSpPr txBox="1"/>
          <p:nvPr/>
        </p:nvSpPr>
        <p:spPr>
          <a:xfrm>
            <a:off x="3118921" y="3777465"/>
            <a:ext cx="390189" cy="446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F6E493-4765-5450-E2A4-02FB45DDDC2C}"/>
              </a:ext>
            </a:extLst>
          </p:cNvPr>
          <p:cNvSpPr txBox="1"/>
          <p:nvPr/>
        </p:nvSpPr>
        <p:spPr>
          <a:xfrm>
            <a:off x="5511820" y="3777465"/>
            <a:ext cx="390189" cy="446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05C942-158A-75A8-F028-D7CF6B72DBB4}"/>
              </a:ext>
            </a:extLst>
          </p:cNvPr>
          <p:cNvSpPr txBox="1"/>
          <p:nvPr/>
        </p:nvSpPr>
        <p:spPr>
          <a:xfrm>
            <a:off x="7727807" y="3798350"/>
            <a:ext cx="390189" cy="446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CD709E-5008-DE09-7AB0-011563587D25}"/>
              </a:ext>
            </a:extLst>
          </p:cNvPr>
          <p:cNvSpPr txBox="1"/>
          <p:nvPr/>
        </p:nvSpPr>
        <p:spPr>
          <a:xfrm>
            <a:off x="9737911" y="3777465"/>
            <a:ext cx="390189" cy="446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=</a:t>
            </a:r>
          </a:p>
        </p:txBody>
      </p:sp>
      <p:pic>
        <p:nvPicPr>
          <p:cNvPr id="18" name="Picture 1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3214C50-CE08-51FA-4A54-0846882531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269" y="3337718"/>
            <a:ext cx="817531" cy="1323146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4A58287-1D02-C75A-52B4-3BDC2DF72A8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0243" t="11212" r="24300" b="9943"/>
          <a:stretch/>
        </p:blipFill>
        <p:spPr>
          <a:xfrm>
            <a:off x="10350500" y="268288"/>
            <a:ext cx="876300" cy="1422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C97D0E3-5DDB-64AA-75DA-D4A04E842F75}"/>
              </a:ext>
            </a:extLst>
          </p:cNvPr>
          <p:cNvSpPr txBox="1"/>
          <p:nvPr/>
        </p:nvSpPr>
        <p:spPr>
          <a:xfrm>
            <a:off x="9990034" y="1602859"/>
            <a:ext cx="159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dose to deliver</a:t>
            </a:r>
          </a:p>
        </p:txBody>
      </p:sp>
    </p:spTree>
    <p:extLst>
      <p:ext uri="{BB962C8B-B14F-4D97-AF65-F5344CB8AC3E}">
        <p14:creationId xmlns:p14="http://schemas.microsoft.com/office/powerpoint/2010/main" val="306630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6119</TotalTime>
  <Words>378</Words>
  <Application>Microsoft Office PowerPoint</Application>
  <PresentationFormat>Widescreen</PresentationFormat>
  <Paragraphs>121</Paragraphs>
  <Slides>20</Slides>
  <Notes>7</Notes>
  <HiddenSlides>1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How to fire oncologists</vt:lpstr>
      <vt:lpstr>Automatic Optimization of Radiotherapy Treatments</vt:lpstr>
      <vt:lpstr>Cancer treatments</vt:lpstr>
      <vt:lpstr>Cancer treatments</vt:lpstr>
      <vt:lpstr>Waves are like…</vt:lpstr>
      <vt:lpstr>Targeting the tumor </vt:lpstr>
      <vt:lpstr>Multi-Leaf Collimator</vt:lpstr>
      <vt:lpstr>Delivering precise doses</vt:lpstr>
      <vt:lpstr>Delivering discretized dose</vt:lpstr>
      <vt:lpstr>Spreading rays</vt:lpstr>
      <vt:lpstr>Dose Spread</vt:lpstr>
      <vt:lpstr>Problem complexity</vt:lpstr>
      <vt:lpstr>Problem statement</vt:lpstr>
      <vt:lpstr>Problem statement</vt:lpstr>
      <vt:lpstr>Mathematical formulation</vt:lpstr>
      <vt:lpstr>Mathematical formulation</vt:lpstr>
      <vt:lpstr>Current Workflow</vt:lpstr>
      <vt:lpstr>1st Automatization try “baseline”</vt:lpstr>
      <vt:lpstr>1st (bis) Automatization try</vt:lpstr>
      <vt:lpstr>2nd Automatization try (work in progress)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fire oncologists</dc:title>
  <dc:creator>Paul Dubois</dc:creator>
  <cp:lastModifiedBy>Paul Dubois</cp:lastModifiedBy>
  <cp:revision>42</cp:revision>
  <dcterms:created xsi:type="dcterms:W3CDTF">2022-11-22T11:26:35Z</dcterms:created>
  <dcterms:modified xsi:type="dcterms:W3CDTF">2023-06-05T09:56:56Z</dcterms:modified>
</cp:coreProperties>
</file>